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2" r:id="rId3"/>
    <p:sldId id="258" r:id="rId4"/>
    <p:sldId id="275" r:id="rId5"/>
    <p:sldId id="271" r:id="rId6"/>
    <p:sldId id="263" r:id="rId7"/>
    <p:sldId id="264" r:id="rId8"/>
    <p:sldId id="266" r:id="rId9"/>
    <p:sldId id="257" r:id="rId10"/>
    <p:sldId id="265" r:id="rId11"/>
    <p:sldId id="260" r:id="rId12"/>
    <p:sldId id="267" r:id="rId13"/>
    <p:sldId id="277" r:id="rId14"/>
    <p:sldId id="268" r:id="rId15"/>
    <p:sldId id="269" r:id="rId16"/>
    <p:sldId id="274" r:id="rId17"/>
    <p:sldId id="276" r:id="rId18"/>
    <p:sldId id="270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openxmlformats.org/officeDocument/2006/relationships/image" Target="../media/image23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gestedecriture.fr/" TargetMode="External"/><Relationship Id="rId2" Type="http://schemas.openxmlformats.org/officeDocument/2006/relationships/hyperlink" Target="https://www.youtube.com/watch?v=uYpuB2lL3w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deos.education.fr/MENESR/eduscol.education.fr/2016/Ressources2016/Francais/Geste_ecrit_seance_ecriture_CP.mp4" TargetMode="External"/><Relationship Id="rId4" Type="http://schemas.openxmlformats.org/officeDocument/2006/relationships/hyperlink" Target="http://videos.education.fr/MENESR/eduscol.education.fr/2016/Ressources2016/Francais/Geste_ecrit_trace_lettres_ecriture_cursive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geste d’écriture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67006" y="5603966"/>
            <a:ext cx="4963884" cy="1123404"/>
          </a:xfrm>
        </p:spPr>
        <p:txBody>
          <a:bodyPr>
            <a:normAutofit/>
          </a:bodyPr>
          <a:lstStyle/>
          <a:p>
            <a:r>
              <a:rPr lang="fr-FR" sz="2400" dirty="0"/>
              <a:t>Groupe MDL 68: année 2019/2020</a:t>
            </a:r>
          </a:p>
          <a:p>
            <a:r>
              <a:rPr lang="fr-FR" dirty="0"/>
              <a:t>Muriel de </a:t>
            </a:r>
            <a:r>
              <a:rPr lang="fr-FR" dirty="0" err="1"/>
              <a:t>Christe</a:t>
            </a:r>
            <a:r>
              <a:rPr lang="fr-FR" dirty="0"/>
              <a:t> et Chantal Jauneau</a:t>
            </a:r>
          </a:p>
        </p:txBody>
      </p:sp>
    </p:spTree>
    <p:extLst>
      <p:ext uri="{BB962C8B-B14F-4D97-AF65-F5344CB8AC3E}">
        <p14:creationId xmlns:p14="http://schemas.microsoft.com/office/powerpoint/2010/main" val="79232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20" y="130628"/>
            <a:ext cx="11521439" cy="6727371"/>
          </a:xfrm>
        </p:spPr>
        <p:txBody>
          <a:bodyPr/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geste graphique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CP</a:t>
            </a:r>
          </a:p>
          <a:p>
            <a:endParaRPr lang="fr-FR" dirty="0"/>
          </a:p>
        </p:txBody>
      </p:sp>
      <p:sp>
        <p:nvSpPr>
          <p:cNvPr id="5" name="Text Box 647"/>
          <p:cNvSpPr txBox="1">
            <a:spLocks noChangeArrowheads="1"/>
          </p:cNvSpPr>
          <p:nvPr/>
        </p:nvSpPr>
        <p:spPr bwMode="auto">
          <a:xfrm>
            <a:off x="3383280" y="979715"/>
            <a:ext cx="2847702" cy="9274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25"/>
              </a:spcBef>
              <a:spcAft>
                <a:spcPts val="0"/>
              </a:spcAft>
            </a:pPr>
            <a:r>
              <a:rPr lang="fr-FR" sz="135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85" marR="45720" algn="ctr">
              <a:spcAft>
                <a:spcPts val="0"/>
              </a:spcAft>
            </a:pPr>
            <a:r>
              <a:rPr lang="fr-FR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Maîtriser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85" marR="45085" algn="ctr">
              <a:spcBef>
                <a:spcPts val="275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geste graphique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 Box 668"/>
          <p:cNvSpPr txBox="1">
            <a:spLocks noChangeArrowheads="1"/>
          </p:cNvSpPr>
          <p:nvPr/>
        </p:nvSpPr>
        <p:spPr bwMode="auto">
          <a:xfrm>
            <a:off x="3383279" y="2090057"/>
            <a:ext cx="2847703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82550" marR="83185" indent="-1905" algn="ctr">
              <a:lnSpc>
                <a:spcPct val="118000"/>
              </a:lnSpc>
              <a:spcBef>
                <a:spcPts val="305"/>
              </a:spcBef>
              <a:spcAft>
                <a:spcPts val="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Savoir écrire nécessite une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maîtrise du geste graphique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c’est-à-dire une capacité à former correctement les lettres en écriture cursive et à</a:t>
            </a:r>
          </a:p>
          <a:p>
            <a:pPr marL="73660" marR="75565" indent="635" algn="ctr">
              <a:lnSpc>
                <a:spcPct val="118000"/>
              </a:lnSpc>
              <a:spcAft>
                <a:spcPts val="0"/>
              </a:spcAft>
            </a:pP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enchaîner leur tracé de manière fluide et rapide. Cela suppose d’avoir appris à tenir de façon adéquate crayon ou stylo et à tracer les lettres en respectant un certain sens et une disposition spatiale. Cela nécessite aussi l’acquisition d’une certaine régularité, vitesse et fluidité, et aussi, développer des </a:t>
            </a: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automatismes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Text Box 556"/>
          <p:cNvSpPr txBox="1">
            <a:spLocks noChangeArrowheads="1"/>
          </p:cNvSpPr>
          <p:nvPr/>
        </p:nvSpPr>
        <p:spPr bwMode="auto">
          <a:xfrm>
            <a:off x="7485017" y="248194"/>
            <a:ext cx="4310742" cy="87521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25"/>
              </a:spcBef>
              <a:spcAft>
                <a:spcPts val="0"/>
              </a:spcAft>
            </a:pPr>
            <a:r>
              <a:rPr lang="fr-FR" sz="135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98475" marR="198755" indent="-293370" algn="ctr">
              <a:lnSpc>
                <a:spcPct val="118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Apprendre le geste   d’écriture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 Box 565"/>
          <p:cNvSpPr txBox="1">
            <a:spLocks noChangeArrowheads="1"/>
          </p:cNvSpPr>
          <p:nvPr/>
        </p:nvSpPr>
        <p:spPr bwMode="auto">
          <a:xfrm>
            <a:off x="7485017" y="1240970"/>
            <a:ext cx="4310742" cy="10319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Bef>
                <a:spcPts val="45"/>
              </a:spcBef>
              <a:spcAft>
                <a:spcPts val="0"/>
              </a:spcAft>
            </a:pPr>
            <a:r>
              <a:rPr lang="fr-FR" sz="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26390" marR="97790" indent="-142240">
              <a:lnSpc>
                <a:spcPct val="120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L’apprentissage du geste d’écriture améliore </a:t>
            </a: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l’apprentissage de la lecture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le simple tracé avec les doigts y contribue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dès la maternelle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69480"/>
              </p:ext>
            </p:extLst>
          </p:nvPr>
        </p:nvGraphicFramePr>
        <p:xfrm>
          <a:off x="7485017" y="2272937"/>
          <a:ext cx="4310742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10742">
                  <a:extLst>
                    <a:ext uri="{9D8B030D-6E8A-4147-A177-3AD203B41FA5}">
                      <a16:colId xmlns:a16="http://schemas.microsoft.com/office/drawing/2014/main" val="1533900136"/>
                    </a:ext>
                  </a:extLst>
                </a:gridCol>
              </a:tblGrid>
              <a:tr h="631202">
                <a:tc>
                  <a:txBody>
                    <a:bodyPr/>
                    <a:lstStyle/>
                    <a:p>
                      <a:pPr marL="165735" marR="92075" indent="-1905" algn="ctr">
                        <a:lnSpc>
                          <a:spcPct val="118000"/>
                        </a:lnSpc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 geste d’écriture permet de s’orienter dans</a:t>
                      </a:r>
                      <a:r>
                        <a:rPr lang="fr-FR" sz="1400" b="0" spc="-12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l'espace et de</a:t>
                      </a:r>
                      <a:r>
                        <a:rPr lang="fr-FR" sz="1400" b="0" spc="-1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comprendre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sens de</a:t>
                      </a:r>
                      <a:r>
                        <a:rPr lang="fr-FR" sz="1400" b="0" spc="-14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944"/>
                  </a:ext>
                </a:extLst>
              </a:tr>
              <a:tr h="457937">
                <a:tc>
                  <a:txBody>
                    <a:bodyPr/>
                    <a:lstStyle/>
                    <a:p>
                      <a:pPr marL="73025" marR="3175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geste d’écriture favorise le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déchiffrage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la lecture manuscrite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461975"/>
                  </a:ext>
                </a:extLst>
              </a:tr>
              <a:tr h="557852">
                <a:tc>
                  <a:txBody>
                    <a:bodyPr/>
                    <a:lstStyle/>
                    <a:p>
                      <a:pPr marL="116840" marR="43815" indent="133985" algn="ctr">
                        <a:lnSpc>
                          <a:spcPct val="118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geste répété permet au cerveau de</a:t>
                      </a:r>
                      <a:r>
                        <a:rPr lang="fr-FR" sz="1400" b="0" spc="-9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désapprendre</a:t>
                      </a:r>
                    </a:p>
                    <a:p>
                      <a:pPr marL="73025" marR="635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ressemblance des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lettres miroirs (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b,d,p,q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11830"/>
                  </a:ext>
                </a:extLst>
              </a:tr>
              <a:tr h="538414">
                <a:tc>
                  <a:txBody>
                    <a:bodyPr/>
                    <a:lstStyle/>
                    <a:p>
                      <a:pPr marL="93345" marR="10795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séances quotidiennes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10 à 20 mn complétées par une dictée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671"/>
                  </a:ext>
                </a:extLst>
              </a:tr>
              <a:tr h="266234">
                <a:tc>
                  <a:txBody>
                    <a:bodyPr/>
                    <a:lstStyle/>
                    <a:p>
                      <a:pPr marL="475615" marR="23495" indent="-316230" algn="ctr">
                        <a:lnSpc>
                          <a:spcPct val="11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parfaite de toutes les minuscules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28216"/>
                  </a:ext>
                </a:extLst>
              </a:tr>
              <a:tr h="567860">
                <a:tc>
                  <a:txBody>
                    <a:bodyPr/>
                    <a:lstStyle/>
                    <a:p>
                      <a:pPr marL="69215" marR="10795" algn="ctr">
                        <a:lnSpc>
                          <a:spcPct val="120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Maîtrise des correspondances entre les lettres en </a:t>
                      </a:r>
                    </a:p>
                    <a:p>
                      <a:pPr marL="69215" marR="10795" algn="ctr">
                        <a:lnSpc>
                          <a:spcPct val="120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Écriture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cursive et celles en imprimé des livres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78415"/>
                  </a:ext>
                </a:extLst>
              </a:tr>
              <a:tr h="495739">
                <a:tc>
                  <a:txBody>
                    <a:bodyPr/>
                    <a:lstStyle/>
                    <a:p>
                      <a:pPr marL="106045" marR="23495" indent="95885" algn="ctr">
                        <a:lnSpc>
                          <a:spcPct val="118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L’écriture des majuscules en cursive peut être abordée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CP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58655"/>
                  </a:ext>
                </a:extLst>
              </a:tr>
              <a:tr h="873882">
                <a:tc>
                  <a:txBody>
                    <a:bodyPr/>
                    <a:lstStyle/>
                    <a:p>
                      <a:pPr marL="64770" marR="10795" algn="ctr">
                        <a:lnSpc>
                          <a:spcPct val="118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L’activité d’écriture ne peut être un temps d’autonomie même lorsque l’aisance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s’installe. Elle mobilise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l’enseignant qui consacre du temps à chaque élève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6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52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5131" y="1985555"/>
            <a:ext cx="11956869" cy="4191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 : apprendre à enchaîner des signes écrits, tracer des mots puis des phrases sans effort/ insistance sur le tracé de segments à l’intérieur d’un mot (et non lettre à lettre) </a:t>
            </a:r>
          </a:p>
          <a:p>
            <a:r>
              <a:rPr lang="fr-FR" sz="2400" dirty="0"/>
              <a:t>Régularité de l’apprentissage: quotidienne en P 1,2,3 puis </a:t>
            </a:r>
          </a:p>
          <a:p>
            <a:pPr marL="0" indent="0">
              <a:buNone/>
            </a:pPr>
            <a:r>
              <a:rPr lang="fr-FR" sz="2400" dirty="0"/>
              <a:t>                                             au moins 2 fois / semaine en P 4, 5 </a:t>
            </a:r>
          </a:p>
          <a:p>
            <a:r>
              <a:rPr lang="fr-FR" sz="2400" dirty="0"/>
              <a:t>Progression de l’apprentissage: travailler conjointement les lettres qui se ressemblent, </a:t>
            </a:r>
          </a:p>
          <a:p>
            <a:pPr marL="0" indent="0">
              <a:buNone/>
            </a:pPr>
            <a:r>
              <a:rPr lang="fr-FR" sz="2400" dirty="0"/>
              <a:t>  P1: consolidation de la transcription des lettres miroir (b/d, p/q) et révision des autres lettres </a:t>
            </a:r>
          </a:p>
          <a:p>
            <a:r>
              <a:rPr lang="fr-FR" sz="2400" dirty="0"/>
              <a:t>Dès le début de l’année: tracé des majuscules cursives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30629" y="127000"/>
            <a:ext cx="117704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geste graphique au CE1 </a:t>
            </a:r>
          </a:p>
          <a:p>
            <a:r>
              <a:rPr lang="fr-FR" sz="2000" dirty="0"/>
              <a:t>automatisation du geste d’écriture nécessaire pour se concentrer sur d’autres aspects de l’écriture (pages 67 à 72 du guide « pour enseigner la lecture et l’écriture au CE1 »)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7920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182880"/>
            <a:ext cx="7729728" cy="927463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outils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" y="1461679"/>
            <a:ext cx="5249909" cy="479543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93" y="1461679"/>
            <a:ext cx="1619250" cy="21697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43" y="2598828"/>
            <a:ext cx="1701755" cy="23911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98" y="1404802"/>
            <a:ext cx="1564136" cy="35852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34" y="2598828"/>
            <a:ext cx="1611352" cy="11632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8" y="4956129"/>
            <a:ext cx="5492463" cy="18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59644"/>
            <a:ext cx="7729728" cy="689389"/>
          </a:xfrm>
        </p:spPr>
        <p:txBody>
          <a:bodyPr>
            <a:normAutofit fontScale="90000"/>
          </a:bodyPr>
          <a:lstStyle/>
          <a:p>
            <a:r>
              <a:rPr lang="fr-FR" dirty="0"/>
              <a:t>Les lignages: </a:t>
            </a:r>
            <a:r>
              <a:rPr lang="fr-FR" dirty="0" err="1"/>
              <a:t>Seyes</a:t>
            </a:r>
            <a:r>
              <a:rPr lang="fr-FR" dirty="0"/>
              <a:t> et </a:t>
            </a:r>
            <a:r>
              <a:rPr lang="fr-FR" dirty="0" err="1"/>
              <a:t>Gurvan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4" y="4109009"/>
            <a:ext cx="5563053" cy="224276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82" y="1200925"/>
            <a:ext cx="3392765" cy="29080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76" y="1200925"/>
            <a:ext cx="2667000" cy="1428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" y="1191176"/>
            <a:ext cx="3600522" cy="25464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32" y="4571499"/>
            <a:ext cx="3032567" cy="20789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20" y="2629675"/>
            <a:ext cx="2101905" cy="16899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7241" y="6351771"/>
            <a:ext cx="409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Lignage GURVAN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66886" y="3067291"/>
            <a:ext cx="193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Lignages SEYES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313030" y="4224759"/>
            <a:ext cx="179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Lignages SEYES</a:t>
            </a:r>
          </a:p>
        </p:txBody>
      </p:sp>
    </p:spTree>
    <p:extLst>
      <p:ext uri="{BB962C8B-B14F-4D97-AF65-F5344CB8AC3E}">
        <p14:creationId xmlns:p14="http://schemas.microsoft.com/office/powerpoint/2010/main" val="34043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3589" y="222070"/>
            <a:ext cx="10868297" cy="101890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progression en écriture         </a:t>
            </a:r>
            <a:r>
              <a:rPr lang="fr-FR" sz="1600" b="1" dirty="0">
                <a:solidFill>
                  <a:schemeClr val="tx1"/>
                </a:solidFill>
              </a:rPr>
              <a:t>PAGE 68 du guide « pour enseigner la lecture et l’écriture au ce1 »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358538"/>
            <a:ext cx="7667896" cy="5499461"/>
          </a:xfrm>
        </p:spPr>
      </p:pic>
    </p:spTree>
    <p:extLst>
      <p:ext uri="{BB962C8B-B14F-4D97-AF65-F5344CB8AC3E}">
        <p14:creationId xmlns:p14="http://schemas.microsoft.com/office/powerpoint/2010/main" val="147683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6206" y="195943"/>
            <a:ext cx="10855234" cy="6113417"/>
          </a:xfrm>
        </p:spPr>
        <p:txBody>
          <a:bodyPr>
            <a:norm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séance d’écriture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66205" y="1018903"/>
            <a:ext cx="5342709" cy="246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Séance guidée, enseignement très explicite sur la formation des lettres, le sens du tracé des lettres, la taille, l’accroche des lettres entre elles.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Tracé modélisant de l’enseignant sous les yeux des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élèves en commentant son geste et 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attirant l’attention sur 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obstacles éventuels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400800" y="1018903"/>
            <a:ext cx="5120640" cy="2468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Modèle tracé par l’enseignant dans le cahier d’écriture (une ou plusieurs lettres, syllabes, mots en début d’année, phrase ensuite)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Repères </a:t>
            </a:r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spaciaux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explicités ( point de départ…)</a:t>
            </a:r>
          </a:p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66205" y="3618410"/>
            <a:ext cx="5342709" cy="2690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Vigilance quant à la posture, la souplesse et la bonne coordination des gestes, la tenue de l’outil scripteur en pince, la position de la feuille.</a:t>
            </a:r>
            <a:r>
              <a:rPr lang="fr-FR" dirty="0"/>
              <a:t>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400801" y="3618410"/>
            <a:ext cx="5120639" cy="270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des outils d’aide, des référents collectifs.</a:t>
            </a:r>
          </a:p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Entrainements différenciés (longueur des exercices, nature des supports, largeur des réglures, épaisseur des lignes et des </a:t>
            </a:r>
            <a:r>
              <a:rPr lang="fr-F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interlingnes</a:t>
            </a:r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fr-F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Étayage individuel</a:t>
            </a:r>
          </a:p>
        </p:txBody>
      </p:sp>
      <p:sp>
        <p:nvSpPr>
          <p:cNvPr id="9" name="Ellipse 8"/>
          <p:cNvSpPr/>
          <p:nvPr/>
        </p:nvSpPr>
        <p:spPr>
          <a:xfrm>
            <a:off x="4513217" y="2782387"/>
            <a:ext cx="3383280" cy="164592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Séance d’écriture à dimension modélisante</a:t>
            </a:r>
          </a:p>
        </p:txBody>
      </p:sp>
    </p:spTree>
    <p:extLst>
      <p:ext uri="{BB962C8B-B14F-4D97-AF65-F5344CB8AC3E}">
        <p14:creationId xmlns:p14="http://schemas.microsoft.com/office/powerpoint/2010/main" val="369722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38668"/>
            <a:ext cx="7729728" cy="1174044"/>
          </a:xfrm>
        </p:spPr>
        <p:txBody>
          <a:bodyPr/>
          <a:lstStyle/>
          <a:p>
            <a:r>
              <a:rPr lang="fr-FR" dirty="0"/>
              <a:t>Que faire avec un élève qui a du mal pour écrire?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78" y="1690158"/>
            <a:ext cx="5366036" cy="3728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0214" y="1343378"/>
            <a:ext cx="656631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fr-FR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Veiller à la tenue du crayon, la position de la feuille… (réflexe d'agrippement ou réflexe tonique asymétrique du cou sont peut-être encore actifs et perturbateurs) </a:t>
            </a:r>
          </a:p>
          <a:p>
            <a:r>
              <a:rPr lang="fr-FR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utiliser la "méthode du stylo vert" : valoriser chaque petite chose bien écrite (même minime) </a:t>
            </a:r>
          </a:p>
          <a:p>
            <a:r>
              <a:rPr lang="fr-FR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inciter à "labialiser" (murmurer) lorsque l’élève écrit, pour synchroniser son geste et sa voix </a:t>
            </a:r>
          </a:p>
          <a:p>
            <a:r>
              <a:rPr lang="fr-FR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faire écrire régulièrement l‘élève car le cerveau a besoin d'un entraînement actif et régulier pour créer et développer de nouveaux circuits efficaces, automatiser le geste… </a:t>
            </a:r>
          </a:p>
          <a:p>
            <a:r>
              <a:rPr lang="fr-FR" sz="140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le soin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rappelez les règles importantes (espacements, soulignements, que faire en cas d'erreur, vos attentes vis-à-vis de l'écriture,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) sans focaliser pour éviter des crispations encore plus importantes, surtout chez les élèves en difficultés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essayez pour toute la classe quelques gestes de déverrouillage (tête qui tourne autour de la nuque,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pichnette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des doigts, massage/malaxage de la paume).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Reprendre des exercices de graphisme et le sens du tracé.</a:t>
            </a:r>
          </a:p>
        </p:txBody>
      </p:sp>
    </p:spTree>
    <p:extLst>
      <p:ext uri="{BB962C8B-B14F-4D97-AF65-F5344CB8AC3E}">
        <p14:creationId xmlns:p14="http://schemas.microsoft.com/office/powerpoint/2010/main" val="3863965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3" y="3202489"/>
            <a:ext cx="1160433" cy="116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EVITER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6" y="2638044"/>
            <a:ext cx="9328686" cy="3853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 Priver l’élève de récréation pour terminer une copie ou réécrire un texte. </a:t>
            </a:r>
          </a:p>
          <a:p>
            <a:r>
              <a:rPr lang="fr-FR" dirty="0"/>
              <a:t> L'écriture-punition. </a:t>
            </a:r>
          </a:p>
          <a:p>
            <a:r>
              <a:rPr lang="fr-FR" dirty="0"/>
              <a:t> Le déchirage des feuilles. </a:t>
            </a:r>
          </a:p>
          <a:p>
            <a:r>
              <a:rPr lang="fr-FR" dirty="0"/>
              <a:t> Les commentaires "esthétiques" sur l'écriture (</a:t>
            </a:r>
            <a:r>
              <a:rPr lang="fr-FR" i="1" dirty="0"/>
              <a:t>torchon, écriture de cochon</a:t>
            </a:r>
            <a:r>
              <a:rPr lang="fr-FR" dirty="0"/>
              <a:t>..). </a:t>
            </a:r>
          </a:p>
          <a:p>
            <a:endParaRPr lang="fr-FR" dirty="0"/>
          </a:p>
          <a:p>
            <a:r>
              <a:rPr lang="fr-FR" dirty="0"/>
              <a:t>Garder en tête que, malgré certaines apparences, </a:t>
            </a:r>
            <a:r>
              <a:rPr lang="fr-FR" b="1" dirty="0"/>
              <a:t>un enfant ne fait JAMAIS exprès de mal écrire. Il a besoin de soutien, d'allégement, d'aménagement peut-être, de repères, de techniques d'aide - sans perte d'exigence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989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209006"/>
            <a:ext cx="7729728" cy="927463"/>
          </a:xfrm>
        </p:spPr>
        <p:txBody>
          <a:bodyPr/>
          <a:lstStyle/>
          <a:p>
            <a:r>
              <a:rPr lang="fr-FR" dirty="0"/>
              <a:t>L’évaluation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227508"/>
            <a:ext cx="7729728" cy="5573003"/>
          </a:xfrm>
        </p:spPr>
      </p:pic>
    </p:spTree>
    <p:extLst>
      <p:ext uri="{BB962C8B-B14F-4D97-AF65-F5344CB8AC3E}">
        <p14:creationId xmlns:p14="http://schemas.microsoft.com/office/powerpoint/2010/main" val="471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75" y="191911"/>
            <a:ext cx="7135092" cy="6456218"/>
          </a:xfrm>
        </p:spPr>
      </p:pic>
    </p:spTree>
    <p:extLst>
      <p:ext uri="{BB962C8B-B14F-4D97-AF65-F5344CB8AC3E}">
        <p14:creationId xmlns:p14="http://schemas.microsoft.com/office/powerpoint/2010/main" val="386540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83822"/>
            <a:ext cx="7729728" cy="1174045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1135" y="1851378"/>
            <a:ext cx="9599621" cy="3888649"/>
          </a:xfrm>
        </p:spPr>
        <p:txBody>
          <a:bodyPr>
            <a:noAutofit/>
          </a:bodyPr>
          <a:lstStyle/>
          <a:p>
            <a:r>
              <a:rPr lang="fr-FR" sz="2800" dirty="0"/>
              <a:t>Pré requis et le test du bonhomme.</a:t>
            </a:r>
          </a:p>
          <a:p>
            <a:r>
              <a:rPr lang="fr-FR" sz="2800" dirty="0"/>
              <a:t>Les attendus de fin de GS</a:t>
            </a:r>
          </a:p>
          <a:p>
            <a:r>
              <a:rPr lang="fr-FR" sz="2800" dirty="0"/>
              <a:t>Les enjeux </a:t>
            </a:r>
          </a:p>
          <a:p>
            <a:r>
              <a:rPr lang="fr-FR" sz="2800" dirty="0"/>
              <a:t>L’écriture au cycle 2</a:t>
            </a:r>
          </a:p>
          <a:p>
            <a:r>
              <a:rPr lang="fr-FR" sz="2800" dirty="0"/>
              <a:t>Les outils: des lignages, une progression, la séance d’écriture</a:t>
            </a:r>
          </a:p>
          <a:p>
            <a:r>
              <a:rPr lang="fr-FR" sz="2800" dirty="0"/>
              <a:t>Comment faire avec un élève en difficulté?</a:t>
            </a:r>
          </a:p>
          <a:p>
            <a:r>
              <a:rPr lang="fr-FR" sz="2800" dirty="0"/>
              <a:t>L’évaluation</a:t>
            </a:r>
          </a:p>
          <a:p>
            <a:r>
              <a:rPr lang="fr-FR" sz="2800" dirty="0"/>
              <a:t>Les liens utiles</a:t>
            </a:r>
          </a:p>
        </p:txBody>
      </p:sp>
    </p:spTree>
    <p:extLst>
      <p:ext uri="{BB962C8B-B14F-4D97-AF65-F5344CB8AC3E}">
        <p14:creationId xmlns:p14="http://schemas.microsoft.com/office/powerpoint/2010/main" val="14947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utiles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6667" y="2638044"/>
            <a:ext cx="11040533" cy="3101983"/>
          </a:xfrm>
        </p:spPr>
        <p:txBody>
          <a:bodyPr>
            <a:normAutofit fontScale="85000" lnSpcReduction="10000"/>
          </a:bodyPr>
          <a:lstStyle/>
          <a:p>
            <a:r>
              <a:rPr lang="fr-FR" dirty="0">
                <a:hlinkClick r:id="rId2"/>
              </a:rPr>
              <a:t>https://www.youtube.com/watch?v=uYpuB2lL3ww</a:t>
            </a:r>
            <a:endParaRPr lang="fr-FR" dirty="0"/>
          </a:p>
          <a:p>
            <a:r>
              <a:rPr lang="fr-FR" dirty="0"/>
              <a:t>(Comment tenir son crayon ? par Josiane Caron)</a:t>
            </a:r>
          </a:p>
          <a:p>
            <a:r>
              <a:rPr lang="fr-FR" dirty="0">
                <a:hlinkClick r:id="rId3"/>
              </a:rPr>
              <a:t>https://legestedecriture.fr/</a:t>
            </a:r>
            <a:endParaRPr lang="fr-FR" dirty="0"/>
          </a:p>
          <a:p>
            <a:r>
              <a:rPr lang="fr-FR" dirty="0"/>
              <a:t>(Comment enseigner l’écriture: méthode Dumont Danièle)</a:t>
            </a:r>
          </a:p>
          <a:p>
            <a:r>
              <a:rPr lang="fr-FR" dirty="0">
                <a:hlinkClick r:id="rId4"/>
              </a:rPr>
              <a:t>http://videos.education.fr/MENESR/eduscol.education.fr/2016/Ressources2016/Francais/Geste_ecrit_trace_lettres_ecriture_cursive.mp4</a:t>
            </a:r>
            <a:endParaRPr lang="fr-FR" dirty="0"/>
          </a:p>
          <a:p>
            <a:r>
              <a:rPr lang="fr-FR" dirty="0">
                <a:hlinkClick r:id="rId5"/>
              </a:rPr>
              <a:t>http://videos.education.fr/MENESR/eduscol.education.fr/2016/Ressources2016/Francais/Geste_ecrit_seance_ecriture_CP.mp4</a:t>
            </a:r>
            <a:endParaRPr lang="fr-FR" dirty="0"/>
          </a:p>
          <a:p>
            <a:r>
              <a:rPr lang="fr-FR" dirty="0"/>
              <a:t>(vidéos </a:t>
            </a:r>
            <a:r>
              <a:rPr lang="fr-FR" dirty="0" err="1"/>
              <a:t>Eduscol</a:t>
            </a:r>
            <a:r>
              <a:rPr lang="fr-FR" dirty="0"/>
              <a:t> sur le tracé des lettres et séance d’écriture en CP la lettre Z)</a:t>
            </a:r>
          </a:p>
          <a:p>
            <a:endParaRPr lang="fr-FR" dirty="0"/>
          </a:p>
          <a:p>
            <a:r>
              <a:rPr lang="fr-FR" b="1" dirty="0"/>
              <a:t>Les préalables à l’apprentissage de l’écriture cursive au cycle 2: </a:t>
            </a:r>
            <a:r>
              <a:rPr lang="fr-FR" b="1" dirty="0" err="1"/>
              <a:t>Eduscol</a:t>
            </a:r>
            <a:r>
              <a:rPr lang="fr-FR" b="1" dirty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32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351"/>
            <a:ext cx="5307731" cy="600219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0"/>
            <a:ext cx="6770914" cy="33513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3449944"/>
            <a:ext cx="3905540" cy="34080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034895" y="5638799"/>
            <a:ext cx="2893869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Éduscol</a:t>
            </a:r>
            <a:r>
              <a:rPr lang="fr-FR" dirty="0"/>
              <a:t> français cycle 2 : les préalables à l’apprentissage de l’écriture cursive</a:t>
            </a:r>
          </a:p>
        </p:txBody>
      </p:sp>
    </p:spTree>
    <p:extLst>
      <p:ext uri="{BB962C8B-B14F-4D97-AF65-F5344CB8AC3E}">
        <p14:creationId xmlns:p14="http://schemas.microsoft.com/office/powerpoint/2010/main" val="416879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16090"/>
            <a:ext cx="7729728" cy="790221"/>
          </a:xfrm>
        </p:spPr>
        <p:txBody>
          <a:bodyPr/>
          <a:lstStyle/>
          <a:p>
            <a:r>
              <a:rPr lang="fr-FR" dirty="0"/>
              <a:t>La tenue de l’outil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0" y="1272470"/>
            <a:ext cx="5743260" cy="310197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66" y="2057400"/>
            <a:ext cx="5486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136" y="361244"/>
            <a:ext cx="7729728" cy="1241778"/>
          </a:xfrm>
        </p:spPr>
        <p:txBody>
          <a:bodyPr/>
          <a:lstStyle/>
          <a:p>
            <a:r>
              <a:rPr lang="fr-FR" dirty="0"/>
              <a:t>Pré requis à l’écriture cursive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89" y="1885244"/>
            <a:ext cx="11966222" cy="497275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« L’écriture cursive nécessite un entraînement pour apprendre à tracer chaque lettre et l’enchaînement de plusieurs lettres, en ne levant qu’à bon escient l’instrument d’écriture. </a:t>
            </a:r>
            <a:r>
              <a:rPr lang="fr-FR" b="1" dirty="0"/>
              <a:t>Cet entraînement ne peut intervenir que si les enfants ont acquis une certaine maturité motrice : s’il peut avec certains, être commencé en moyenne section, c’est en grande section qu’il a le plus naturellement sa place, et souvent en deuxième partie d’année. Il devra être continué de manière très systématique au cours préparatoire. »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L’apprentissage de l’écriture relève donc d’une </a:t>
            </a:r>
            <a:r>
              <a:rPr lang="fr-FR" b="1" dirty="0"/>
              <a:t>pédagogie individualisée </a:t>
            </a:r>
            <a:r>
              <a:rPr lang="fr-FR" dirty="0"/>
              <a:t>et plusieurs conditions sont préalablement nécessaires avant de débuter cet apprentissage. L’enfant doit notamment </a:t>
            </a:r>
            <a:r>
              <a:rPr lang="fr-FR" i="1" dirty="0"/>
              <a:t>(</a:t>
            </a:r>
            <a:r>
              <a:rPr lang="fr-FR" i="1" dirty="0" err="1"/>
              <a:t>cf</a:t>
            </a:r>
            <a:r>
              <a:rPr lang="fr-FR" i="1" dirty="0"/>
              <a:t> document  d’accompagnement</a:t>
            </a:r>
            <a:r>
              <a:rPr lang="fr-FR" dirty="0"/>
              <a:t> « Le langage à l’école maternelle »)</a:t>
            </a:r>
          </a:p>
          <a:p>
            <a:pPr marL="0" indent="0">
              <a:buNone/>
            </a:pPr>
            <a:r>
              <a:rPr lang="fr-FR" dirty="0"/>
              <a:t>    - maîtriser des gestes fins, contrôler l’amplitude et la direction ;</a:t>
            </a:r>
          </a:p>
          <a:p>
            <a:pPr marL="0" indent="0">
              <a:buNone/>
            </a:pPr>
            <a:r>
              <a:rPr lang="fr-FR" dirty="0"/>
              <a:t>    - reconnaître et reproduire des formes ;</a:t>
            </a:r>
          </a:p>
          <a:p>
            <a:pPr marL="0" indent="0">
              <a:buNone/>
            </a:pPr>
            <a:r>
              <a:rPr lang="fr-FR" dirty="0"/>
              <a:t>    - reconnaître et respecter des tracés et des trajectoires ;</a:t>
            </a:r>
          </a:p>
          <a:p>
            <a:pPr marL="0" indent="0">
              <a:buNone/>
            </a:pPr>
            <a:r>
              <a:rPr lang="fr-FR" dirty="0"/>
              <a:t>    - respecter des proportions et des rythmes ;</a:t>
            </a:r>
          </a:p>
          <a:p>
            <a:pPr marL="0" indent="0">
              <a:buNone/>
            </a:pPr>
            <a:r>
              <a:rPr lang="fr-FR" dirty="0"/>
              <a:t>    - s’orienter dans l’espace, prendre et respecter des repères visuels (un point en haut à gauche de la page pour les plus jeunes, une ligne puis le guidage entre deux lignes) ;</a:t>
            </a:r>
          </a:p>
          <a:p>
            <a:pPr marL="0" indent="0">
              <a:buNone/>
            </a:pPr>
            <a:r>
              <a:rPr lang="fr-FR" dirty="0"/>
              <a:t>    - pouvoir prendre et respecter l’alignement gauche/droite, haut/bas (gestion de la page).</a:t>
            </a:r>
          </a:p>
          <a:p>
            <a:pPr marL="0" indent="0">
              <a:buNone/>
            </a:pPr>
            <a:r>
              <a:rPr lang="fr-FR" dirty="0"/>
              <a:t>Si ces conditions ne sont pas réunies, l’enseignant proposera aux élèves la poursuite d’activités graphiques qui les prépareront à cet apprentissage.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91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681" y="117566"/>
            <a:ext cx="11849086" cy="875211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prérequis à l’entrée dans l’écriture cursive:                </a:t>
            </a:r>
            <a:r>
              <a:rPr lang="fr-FR" sz="2400" dirty="0"/>
              <a:t>LE test du bonhomme en GS</a:t>
            </a:r>
            <a:endParaRPr lang="fr-FR" sz="31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" y="1162322"/>
            <a:ext cx="4364067" cy="55270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03" y="1162322"/>
            <a:ext cx="3467100" cy="4210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92" y="2452186"/>
            <a:ext cx="3443675" cy="42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6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2777" y="222070"/>
            <a:ext cx="10411098" cy="1423850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attendus de fin GS:                                              </a:t>
            </a:r>
            <a:r>
              <a:rPr lang="fr-FR" sz="1800" dirty="0"/>
              <a:t>progressivité et tracé attendus</a:t>
            </a:r>
            <a:br>
              <a:rPr lang="fr-FR" sz="1800" dirty="0"/>
            </a:br>
            <a:br>
              <a:rPr lang="fr-FR" sz="1800" dirty="0"/>
            </a:br>
            <a:r>
              <a:rPr lang="fr-FR" sz="1100" dirty="0"/>
              <a:t>Ressources maternelle - Graphisme et écriture</a:t>
            </a:r>
            <a:br>
              <a:rPr lang="fr-FR" sz="1100" dirty="0"/>
            </a:br>
            <a:r>
              <a:rPr lang="fr-FR" sz="1100" dirty="0"/>
              <a:t>Le graphisme à l’école maternelle</a:t>
            </a:r>
            <a:br>
              <a:rPr lang="fr-FR" sz="1100" dirty="0"/>
            </a:br>
            <a:r>
              <a:rPr lang="fr-FR" sz="1100" dirty="0"/>
              <a:t>http://eduscol.education.fr/ressources-maternelle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1750151"/>
            <a:ext cx="3370217" cy="484659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6" y="1750151"/>
            <a:ext cx="3540035" cy="48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1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584" y="378824"/>
            <a:ext cx="10998926" cy="1018902"/>
          </a:xfrm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ENJEUX</a:t>
            </a:r>
            <a:r>
              <a:rPr lang="fr-FR" dirty="0"/>
              <a:t>:</a:t>
            </a:r>
            <a:r>
              <a:rPr lang="fr-FR" sz="2000" dirty="0"/>
              <a:t> AMÉLIORER LE GESTE GRAPHIQUE - COMMUNIQUER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4" y="1619794"/>
            <a:ext cx="10973617" cy="5015475"/>
          </a:xfrm>
        </p:spPr>
      </p:pic>
    </p:spTree>
    <p:extLst>
      <p:ext uri="{BB962C8B-B14F-4D97-AF65-F5344CB8AC3E}">
        <p14:creationId xmlns:p14="http://schemas.microsoft.com/office/powerpoint/2010/main" val="401149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635" y="178526"/>
            <a:ext cx="10515600" cy="568036"/>
          </a:xfrm>
        </p:spPr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L’ECRITURE AU Cycle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301" y="889000"/>
            <a:ext cx="11278754" cy="5968999"/>
          </a:xfrm>
        </p:spPr>
        <p:txBody>
          <a:bodyPr>
            <a:norm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principes sur l’enseignement de l’écriture </a:t>
            </a:r>
          </a:p>
          <a:p>
            <a:pPr marL="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sz="2400" dirty="0"/>
              <a:t>Ecrire dans tous les domaines d’enseignement : Chaque genre d’écrit a ses conventions et un lexique spécifique (attention portée à la polysémie des mots courants)</a:t>
            </a:r>
            <a:endParaRPr lang="fr-FR" sz="2400" b="1" dirty="0"/>
          </a:p>
          <a:p>
            <a:pPr marL="0" indent="0">
              <a:buNone/>
            </a:pPr>
            <a:r>
              <a:rPr lang="fr-FR" sz="2400" dirty="0"/>
              <a:t>- La régularité au service de l’acquisition des automatismes </a:t>
            </a:r>
          </a:p>
          <a:p>
            <a:pPr marL="0" indent="0">
              <a:buNone/>
            </a:pPr>
            <a:r>
              <a:rPr lang="fr-FR" sz="2400" dirty="0"/>
              <a:t>- Des tests de positionnement pour appréhender la marge de progrès (courts tests réguliers = moments clefs de l’apprentissage pour permettre à l’élève de mesurer ce qu’il connaît et ce qu’il ignore ou croit savoir) </a:t>
            </a:r>
          </a:p>
          <a:p>
            <a:pPr marL="0" indent="0">
              <a:buNone/>
            </a:pPr>
            <a:r>
              <a:rPr lang="fr-FR" sz="2400" dirty="0"/>
              <a:t>- Le choix des supports d’écriture = un cahier d’écriture (geste graphique, copie, rédaction) pour permettre la lisibilité des progrès de l’élève.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38200" y="1463040"/>
            <a:ext cx="10515600" cy="13324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Mobiliser son attention:</a:t>
            </a:r>
          </a:p>
          <a:p>
            <a:r>
              <a:rPr lang="fr-FR" dirty="0">
                <a:solidFill>
                  <a:schemeClr val="tx1"/>
                </a:solidFill>
              </a:rPr>
              <a:t> - forcer et structurer son regard</a:t>
            </a:r>
          </a:p>
          <a:p>
            <a:r>
              <a:rPr lang="fr-FR" dirty="0">
                <a:solidFill>
                  <a:schemeClr val="tx1"/>
                </a:solidFill>
              </a:rPr>
              <a:t>           - Être attentif au sens des lettres et au geste,</a:t>
            </a:r>
          </a:p>
          <a:p>
            <a:r>
              <a:rPr lang="fr-FR" dirty="0">
                <a:solidFill>
                  <a:schemeClr val="tx1"/>
                </a:solidFill>
              </a:rPr>
              <a:t>                      - S’entrainer à former et accrocher les lettres entre elles</a:t>
            </a:r>
          </a:p>
          <a:p>
            <a:r>
              <a:rPr lang="fr-FR" dirty="0">
                <a:solidFill>
                  <a:schemeClr val="tx1"/>
                </a:solidFill>
              </a:rPr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134896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499</TotalTime>
  <Words>1506</Words>
  <Application>Microsoft Office PowerPoint</Application>
  <PresentationFormat>Grand écran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Wingdings</vt:lpstr>
      <vt:lpstr>Parcel</vt:lpstr>
      <vt:lpstr>Le geste d’écriture</vt:lpstr>
      <vt:lpstr>PLAN</vt:lpstr>
      <vt:lpstr>Présentation PowerPoint</vt:lpstr>
      <vt:lpstr>La tenue de l’outil</vt:lpstr>
      <vt:lpstr>Pré requis à l’écriture cursive</vt:lpstr>
      <vt:lpstr>     prérequis à l’entrée dans l’écriture cursive:                LE test du bonhomme en GS</vt:lpstr>
      <vt:lpstr>Les attendus de fin GS:                                              progressivité et tracé attendus  Ressources maternelle - Graphisme et écriture Le graphisme à l’école maternelle http://eduscol.education.fr/ressources-maternelle</vt:lpstr>
      <vt:lpstr>ENJEUX: AMÉLIORER LE GESTE GRAPHIQUE - COMMUNIQUER</vt:lpstr>
      <vt:lpstr>L’ECRITURE AU Cycle 2</vt:lpstr>
      <vt:lpstr>Présentation PowerPoint</vt:lpstr>
      <vt:lpstr>Présentation PowerPoint</vt:lpstr>
      <vt:lpstr>Des outils</vt:lpstr>
      <vt:lpstr>Les lignages: Seyes et Gurvan</vt:lpstr>
      <vt:lpstr> Exemples de progression en écriture         PAGE 68 du guide « pour enseigner la lecture et l’écriture au ce1 »</vt:lpstr>
      <vt:lpstr>Présentation PowerPoint</vt:lpstr>
      <vt:lpstr>Que faire avec un élève qui a du mal pour écrire?</vt:lpstr>
      <vt:lpstr>A EVITER</vt:lpstr>
      <vt:lpstr>L’évaluation</vt:lpstr>
      <vt:lpstr>Présentation PowerPoint</vt:lpstr>
      <vt:lpstr>Liens utiles</vt:lpstr>
    </vt:vector>
  </TitlesOfParts>
  <Company>RECTORAT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geste d’écriture</dc:title>
  <dc:creator>cjauneau</dc:creator>
  <cp:lastModifiedBy>Emmanuelle Ropp</cp:lastModifiedBy>
  <cp:revision>38</cp:revision>
  <dcterms:created xsi:type="dcterms:W3CDTF">2020-01-23T09:42:37Z</dcterms:created>
  <dcterms:modified xsi:type="dcterms:W3CDTF">2022-10-07T09:41:55Z</dcterms:modified>
</cp:coreProperties>
</file>